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0" r:id="rId4"/>
    <p:sldId id="258" r:id="rId5"/>
    <p:sldId id="261" r:id="rId6"/>
    <p:sldId id="263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6"/>
    <p:restoredTop sz="94650"/>
  </p:normalViewPr>
  <p:slideViewPr>
    <p:cSldViewPr snapToGrid="0">
      <p:cViewPr varScale="1">
        <p:scale>
          <a:sx n="83" d="100"/>
          <a:sy n="83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0D9BA-32C7-854D-8B60-8BEC1409A67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3B134-5ACD-B44F-9E7F-21E167CBA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3B134-5ACD-B44F-9E7F-21E167CBAC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9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3B134-5ACD-B44F-9E7F-21E167CBAC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7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3B134-5ACD-B44F-9E7F-21E167CBAC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02D2-BB74-D702-9937-CD52EBFBA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70536-078E-AA49-4346-89FBB1567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CC46F-B93C-5580-3E59-5EEB4862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E549-14F7-9F19-6F69-BE734560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D9A59-1945-BBDF-69E5-B800FCF9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0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597B-E091-8E42-EE8E-52DC8283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09AFE-4885-2E93-324C-3BFC7BB48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B18BA-79BC-D614-D6A4-E641BB9E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F1FB8-A9E2-81B5-88AC-67DD83C5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82A96-60E7-237C-6B2E-16519B4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5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64564-C5B6-155C-F0CC-B26316CD8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8D71C-1F77-1875-06C0-591DF33C1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61AA5-22F7-71D0-73D5-07279CA3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7D4F-D72C-1D1E-1198-A2CC0AED8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EBAA-DBA3-9D3B-85FD-B30D8BAF1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56DF-E3A8-75B4-DEF9-9F7FE388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271E8-DB01-5F88-3508-319B92473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9DB87-7A54-9230-BC5F-41BA8CBA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CB0C-C8F3-231E-F5F7-0C4A311E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92FD9-6E52-6395-A02F-B9E9023B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2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083A-CDA2-06B3-0607-2948041D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5E2D7-FC25-3C4B-01E4-1C0FBC93C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10008-1D1F-2C7A-6021-AD1F08BE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3E4EA-1FF7-BFA3-B718-E6B878539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7FE2-567A-805D-D108-8236C88A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1B1C-BDE7-3848-D9BC-8DA36B29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E8F5E-B6E4-5A83-7A1E-9BD204B91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B2646-43F7-FD89-F509-E9DCEB1F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CF9A9-6575-5ACF-28E2-E41A26B9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C3C70-59CF-AF31-DC45-68498D16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C98C-7A96-7CED-99E8-37AFC5D3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7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E679-2A2F-9449-ACC5-FF8669F5F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D22D9-EDD2-08A9-380A-638D4EEEF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5554F-6F37-024F-723C-B897CF33E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00009-AA4A-F50D-60FE-18B9103F3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B2E2C-3FD1-CA8E-491A-764648D7D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D3BAC-8046-69C5-1C75-7CF6308B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C23DF7-8950-AC19-4393-43E5E6ED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48AEA-C7BB-3365-F185-FC09577C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0676-9AF7-4153-B77A-6790A9C2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437E0-0928-8176-DDA9-567A0522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6011-1208-B8C7-4C67-2C092980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71623-FA18-325D-F5D4-FF87C7AD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3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8E9A4C-35F5-C292-4809-E352E3B6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A8CEA-A0F6-4CBD-8603-3909BFA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69268-D1F1-67FA-C1F6-B9A39201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307FE-A8E5-4321-750F-BF93BB79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296A5-8188-A87C-663F-736BE0277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89A0-F721-C3B8-E015-0CAF216FC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0D6CA-89D2-0E29-0C6F-690344AF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23574-F4AC-D405-AFB1-10E7051B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64B5B-34D1-A952-3E0F-7CB3CC46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711F-D70B-A409-E4D3-8A3B0F0D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0864F-836E-6387-7375-24A38E003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5FFF3-1BBE-2B22-BDA8-402F5C2BA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B232-453B-4D21-FAD6-F615F40A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8411C-885A-EDB1-AC5A-C35197DD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13881-D754-4666-28F3-CA5E3D3F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5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  <a:alpha val="53280"/>
              </a:schemeClr>
            </a:gs>
            <a:gs pos="25000">
              <a:schemeClr val="accent1">
                <a:lumMod val="45000"/>
                <a:lumOff val="55000"/>
                <a:alpha val="81000"/>
              </a:schemeClr>
            </a:gs>
            <a:gs pos="84000">
              <a:schemeClr val="accent1">
                <a:lumMod val="30000"/>
                <a:lumOff val="70000"/>
                <a:alpha val="61049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7309E-24A0-42CB-E604-1CAB7428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FAB48-A2DA-7E76-AE9A-C79D3C630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F787-EAE1-AB6D-7A27-E267AC61C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313E9-EE02-0C4D-84C0-C12575E1C2B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80C2-15FC-A4F4-E941-43335E314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11B83-5FC3-39F0-E23B-68C69ADF3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0D9F-0938-7842-9EF2-8FB39F494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0FC6-C0E4-4EA3-AC95-FF588CB71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8223" y="442618"/>
            <a:ext cx="9356651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Bridging the Gap Between     	   STEM Professionals &amp;    				“Everyone Else”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B51B5-F0B8-C849-6247-934EE6C4F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028" y="3027277"/>
            <a:ext cx="4934124" cy="698119"/>
          </a:xfrm>
          <a:ln>
            <a:noFill/>
          </a:ln>
          <a:effectLst>
            <a:glow rad="1473717">
              <a:schemeClr val="accent1">
                <a:alpha val="40000"/>
              </a:schemeClr>
            </a:glow>
            <a:softEdge rad="0"/>
          </a:effectLst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By: Kylianne Chadwick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A3A199-05D5-AFC3-6E76-4F04CB3D8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912" y="3602040"/>
            <a:ext cx="2419672" cy="32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C074540-E3D6-B21D-3BB0-3D807FBAB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657" y="4039700"/>
            <a:ext cx="2842839" cy="2666266"/>
          </a:xfrm>
          <a:prstGeom prst="rect">
            <a:avLst/>
          </a:prstGeom>
        </p:spPr>
      </p:pic>
      <p:sp>
        <p:nvSpPr>
          <p:cNvPr id="4" name="Half Frame 3">
            <a:extLst>
              <a:ext uri="{FF2B5EF4-FFF2-40B4-BE49-F238E27FC236}">
                <a16:creationId xmlns:a16="http://schemas.microsoft.com/office/drawing/2014/main" id="{2C2FFA18-0DF2-06FB-7B4F-77FDD0223B9E}"/>
              </a:ext>
            </a:extLst>
          </p:cNvPr>
          <p:cNvSpPr/>
          <p:nvPr/>
        </p:nvSpPr>
        <p:spPr>
          <a:xfrm>
            <a:off x="2338223" y="245559"/>
            <a:ext cx="425302" cy="659218"/>
          </a:xfrm>
          <a:prstGeom prst="half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3AA81D08-D204-393E-F5B3-BF348CA52118}"/>
              </a:ext>
            </a:extLst>
          </p:cNvPr>
          <p:cNvSpPr/>
          <p:nvPr/>
        </p:nvSpPr>
        <p:spPr>
          <a:xfrm rot="10800000">
            <a:off x="11269572" y="2171000"/>
            <a:ext cx="425302" cy="659218"/>
          </a:xfrm>
          <a:prstGeom prst="half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BC709D-C2E0-AF8D-A72F-A075198D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23" y="4253304"/>
            <a:ext cx="2448416" cy="25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5232357-7833-8439-183B-CBA2FD7AC7EB}"/>
              </a:ext>
            </a:extLst>
          </p:cNvPr>
          <p:cNvSpPr txBox="1">
            <a:spLocks/>
          </p:cNvSpPr>
          <p:nvPr/>
        </p:nvSpPr>
        <p:spPr>
          <a:xfrm>
            <a:off x="390585" y="4139719"/>
            <a:ext cx="3895276" cy="2154903"/>
          </a:xfrm>
          <a:prstGeom prst="rect">
            <a:avLst/>
          </a:prstGeom>
          <a:ln>
            <a:noFill/>
          </a:ln>
          <a:effectLst>
            <a:glow rad="1473717">
              <a:schemeClr val="accent1">
                <a:alpha val="40000"/>
              </a:schemeClr>
            </a:glow>
            <a:softEdge rad="0"/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Mentored by Daniel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Stolte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Communications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Arizona Space Grant Statewide       Student Research Symposium 	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22, 2023</a:t>
            </a:r>
          </a:p>
        </p:txBody>
      </p:sp>
    </p:spTree>
    <p:extLst>
      <p:ext uri="{BB962C8B-B14F-4D97-AF65-F5344CB8AC3E}">
        <p14:creationId xmlns:p14="http://schemas.microsoft.com/office/powerpoint/2010/main" val="613799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798E-3474-E1E6-A2A2-7EF2E8E1C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70" y="31800"/>
            <a:ext cx="2596116" cy="1325563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ADF4A-C88A-1C78-24D3-0F0388B7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16" y="1788655"/>
            <a:ext cx="5435923" cy="474610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UArizona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ranks among top public research institutions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public awareness of the research often lags behind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engage a wide audience with complex science and technology research?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384ABB-94C2-254F-D196-0CEF7D936555}"/>
              </a:ext>
            </a:extLst>
          </p:cNvPr>
          <p:cNvSpPr txBox="1">
            <a:spLocks/>
          </p:cNvSpPr>
          <p:nvPr/>
        </p:nvSpPr>
        <p:spPr>
          <a:xfrm>
            <a:off x="6508682" y="44326"/>
            <a:ext cx="33501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59839C-6A08-56A2-8B1E-0E693BAE39FE}"/>
              </a:ext>
            </a:extLst>
          </p:cNvPr>
          <p:cNvSpPr/>
          <p:nvPr/>
        </p:nvSpPr>
        <p:spPr>
          <a:xfrm>
            <a:off x="6087402" y="1260043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A9B90A-64C9-F780-009D-4B3DECD9DC7D}"/>
              </a:ext>
            </a:extLst>
          </p:cNvPr>
          <p:cNvSpPr/>
          <p:nvPr/>
        </p:nvSpPr>
        <p:spPr>
          <a:xfrm>
            <a:off x="6078417" y="2174706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75330-E125-DD79-FB11-57CC825EFE5F}"/>
              </a:ext>
            </a:extLst>
          </p:cNvPr>
          <p:cNvSpPr/>
          <p:nvPr/>
        </p:nvSpPr>
        <p:spPr>
          <a:xfrm>
            <a:off x="6086597" y="337488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2F2D35-0058-E5DC-B2CD-81201AD0F8B7}"/>
              </a:ext>
            </a:extLst>
          </p:cNvPr>
          <p:cNvSpPr/>
          <p:nvPr/>
        </p:nvSpPr>
        <p:spPr>
          <a:xfrm>
            <a:off x="6078417" y="3097261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313BB8-21DF-D032-1C5D-6C91E82871DA}"/>
              </a:ext>
            </a:extLst>
          </p:cNvPr>
          <p:cNvSpPr/>
          <p:nvPr/>
        </p:nvSpPr>
        <p:spPr>
          <a:xfrm>
            <a:off x="6078418" y="4017770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1A5AB3-D0AB-AE7F-5F82-2AFD45641C9C}"/>
              </a:ext>
            </a:extLst>
          </p:cNvPr>
          <p:cNvSpPr/>
          <p:nvPr/>
        </p:nvSpPr>
        <p:spPr>
          <a:xfrm>
            <a:off x="6095994" y="4934479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2324A6-53BF-29C3-7F95-55BD1C0BED64}"/>
              </a:ext>
            </a:extLst>
          </p:cNvPr>
          <p:cNvSpPr/>
          <p:nvPr/>
        </p:nvSpPr>
        <p:spPr>
          <a:xfrm>
            <a:off x="6095995" y="5854988"/>
            <a:ext cx="85061" cy="69111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FC5C65A-1788-B4D0-CF85-8BFF090E11A4}"/>
              </a:ext>
            </a:extLst>
          </p:cNvPr>
          <p:cNvSpPr txBox="1">
            <a:spLocks/>
          </p:cNvSpPr>
          <p:nvPr/>
        </p:nvSpPr>
        <p:spPr>
          <a:xfrm>
            <a:off x="6396142" y="1788655"/>
            <a:ext cx="5745655" cy="45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 researchers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 a variety of articles about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UArizona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research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creative headlines &amp; introductions, quotes from researchers, simple language, vivid pictures &amp; multimedia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alf Frame 18">
            <a:extLst>
              <a:ext uri="{FF2B5EF4-FFF2-40B4-BE49-F238E27FC236}">
                <a16:creationId xmlns:a16="http://schemas.microsoft.com/office/drawing/2014/main" id="{C059AC9C-CD15-8EB6-62E1-A1BFED262631}"/>
              </a:ext>
            </a:extLst>
          </p:cNvPr>
          <p:cNvSpPr/>
          <p:nvPr/>
        </p:nvSpPr>
        <p:spPr>
          <a:xfrm>
            <a:off x="224337" y="299223"/>
            <a:ext cx="425302" cy="659218"/>
          </a:xfrm>
          <a:prstGeom prst="halfFrame">
            <a:avLst>
              <a:gd name="adj1" fmla="val 21552"/>
              <a:gd name="adj2" fmla="val 33333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alf Frame 19">
            <a:extLst>
              <a:ext uri="{FF2B5EF4-FFF2-40B4-BE49-F238E27FC236}">
                <a16:creationId xmlns:a16="http://schemas.microsoft.com/office/drawing/2014/main" id="{A7F21805-71DE-115B-A2F3-84C159381147}"/>
              </a:ext>
            </a:extLst>
          </p:cNvPr>
          <p:cNvSpPr/>
          <p:nvPr/>
        </p:nvSpPr>
        <p:spPr>
          <a:xfrm>
            <a:off x="6396142" y="269530"/>
            <a:ext cx="425302" cy="659218"/>
          </a:xfrm>
          <a:prstGeom prst="half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24805978-A7D6-0558-ED20-89E3E944F375}"/>
              </a:ext>
            </a:extLst>
          </p:cNvPr>
          <p:cNvSpPr/>
          <p:nvPr/>
        </p:nvSpPr>
        <p:spPr>
          <a:xfrm rot="10800000">
            <a:off x="2469614" y="479449"/>
            <a:ext cx="425302" cy="659218"/>
          </a:xfrm>
          <a:prstGeom prst="half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Half Frame 21">
            <a:extLst>
              <a:ext uri="{FF2B5EF4-FFF2-40B4-BE49-F238E27FC236}">
                <a16:creationId xmlns:a16="http://schemas.microsoft.com/office/drawing/2014/main" id="{9A77A946-B770-EA3B-85DC-F174494EDB3A}"/>
              </a:ext>
            </a:extLst>
          </p:cNvPr>
          <p:cNvSpPr/>
          <p:nvPr/>
        </p:nvSpPr>
        <p:spPr>
          <a:xfrm rot="10800000">
            <a:off x="9357525" y="479449"/>
            <a:ext cx="425302" cy="659218"/>
          </a:xfrm>
          <a:prstGeom prst="halfFram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66" name="Picture 18" descr="Chemistry icon">
            <a:extLst>
              <a:ext uri="{FF2B5EF4-FFF2-40B4-BE49-F238E27FC236}">
                <a16:creationId xmlns:a16="http://schemas.microsoft.com/office/drawing/2014/main" id="{CC54491C-589D-6A78-B9B7-E88CCCAB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62" y="147410"/>
            <a:ext cx="726643" cy="10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Vector graphics of telescope pictogram">
            <a:extLst>
              <a:ext uri="{FF2B5EF4-FFF2-40B4-BE49-F238E27FC236}">
                <a16:creationId xmlns:a16="http://schemas.microsoft.com/office/drawing/2014/main" id="{44BA5DA5-D46C-5441-E537-E030421D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16" y="44326"/>
            <a:ext cx="1476723" cy="128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Newspaper vector icon">
            <a:extLst>
              <a:ext uri="{FF2B5EF4-FFF2-40B4-BE49-F238E27FC236}">
                <a16:creationId xmlns:a16="http://schemas.microsoft.com/office/drawing/2014/main" id="{E0F1E334-89AB-45EA-90BC-EC2C83EA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236">
            <a:off x="10769501" y="-30963"/>
            <a:ext cx="1104952" cy="15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Small yellow pencil">
            <a:extLst>
              <a:ext uri="{FF2B5EF4-FFF2-40B4-BE49-F238E27FC236}">
                <a16:creationId xmlns:a16="http://schemas.microsoft.com/office/drawing/2014/main" id="{53332034-A22A-BA99-902E-59988CD4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46491" y="-194121"/>
            <a:ext cx="1586520" cy="15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0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089D-06D6-48C7-3CCD-0D5DC6CE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93" y="293179"/>
            <a:ext cx="4013067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Headline &amp; Introduction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E68127-AFEE-7C58-5D91-2C701676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834" y="4210494"/>
            <a:ext cx="6292942" cy="1959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4CB2C-1148-C06E-7362-7E70391FCD69}"/>
              </a:ext>
            </a:extLst>
          </p:cNvPr>
          <p:cNvSpPr txBox="1"/>
          <p:nvPr/>
        </p:nvSpPr>
        <p:spPr>
          <a:xfrm>
            <a:off x="78225" y="1874728"/>
            <a:ext cx="51238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Relate to the 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Simplify concepts that are hyper-specific or confusing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science interesting &amp; less intimidating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BAE320D-0831-30A3-5F50-407FEA90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848">
            <a:off x="7099671" y="159036"/>
            <a:ext cx="786313" cy="4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fused by quantum computing? Students are developing a puzzle game to help  | University of Arizona News">
            <a:extLst>
              <a:ext uri="{FF2B5EF4-FFF2-40B4-BE49-F238E27FC236}">
                <a16:creationId xmlns:a16="http://schemas.microsoft.com/office/drawing/2014/main" id="{CD500CE2-1744-08D1-57E2-4CA867C0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38" y="3490644"/>
            <a:ext cx="2222806" cy="64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0227B48-C14B-3391-4CE1-2DB832FEF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315" y="676587"/>
            <a:ext cx="6393459" cy="1805519"/>
          </a:xfrm>
          <a:prstGeom prst="rect">
            <a:avLst/>
          </a:prstGeom>
        </p:spPr>
      </p:pic>
      <p:sp>
        <p:nvSpPr>
          <p:cNvPr id="15" name="Half Frame 14">
            <a:extLst>
              <a:ext uri="{FF2B5EF4-FFF2-40B4-BE49-F238E27FC236}">
                <a16:creationId xmlns:a16="http://schemas.microsoft.com/office/drawing/2014/main" id="{DBB11DF2-B75D-E560-3E9C-909B80F8CE42}"/>
              </a:ext>
            </a:extLst>
          </p:cNvPr>
          <p:cNvSpPr/>
          <p:nvPr/>
        </p:nvSpPr>
        <p:spPr>
          <a:xfrm>
            <a:off x="78226" y="229857"/>
            <a:ext cx="425302" cy="659218"/>
          </a:xfrm>
          <a:prstGeom prst="halfFrame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28A4932-FC32-6F4E-59FD-6DA18CCDF159}"/>
              </a:ext>
            </a:extLst>
          </p:cNvPr>
          <p:cNvSpPr/>
          <p:nvPr/>
        </p:nvSpPr>
        <p:spPr>
          <a:xfrm rot="10800000">
            <a:off x="3658726" y="1022846"/>
            <a:ext cx="425302" cy="659218"/>
          </a:xfrm>
          <a:prstGeom prst="halfFrame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62AED2-D5FD-20BD-52C4-28648C86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0" y="5019944"/>
            <a:ext cx="1654871" cy="16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&quot;Ant-Man and the Wasp: Quantumania&quot; Posters Released for IMAX, RealD 3D  and More - LaughingPlace.com">
            <a:extLst>
              <a:ext uri="{FF2B5EF4-FFF2-40B4-BE49-F238E27FC236}">
                <a16:creationId xmlns:a16="http://schemas.microsoft.com/office/drawing/2014/main" id="{77DA75D6-E3CF-5D55-60CA-22842D404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82" y="4645631"/>
            <a:ext cx="1654871" cy="20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91F491F-E8FE-1B94-E5D6-6C3E55AC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816">
            <a:off x="8130278" y="140478"/>
            <a:ext cx="786313" cy="4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CFA828F9-C460-A972-09AC-6FA568ACE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848">
            <a:off x="9160886" y="159036"/>
            <a:ext cx="786313" cy="4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171ED8B-39F2-6554-E728-F8B5CABD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816">
            <a:off x="10114491" y="159733"/>
            <a:ext cx="786313" cy="4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63E4966-2B63-4822-D848-FCBA7397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848">
            <a:off x="11139490" y="163095"/>
            <a:ext cx="786313" cy="4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onfused by quantum computing? Students are developing a puzzle game to help  | University of Arizona News">
            <a:extLst>
              <a:ext uri="{FF2B5EF4-FFF2-40B4-BE49-F238E27FC236}">
                <a16:creationId xmlns:a16="http://schemas.microsoft.com/office/drawing/2014/main" id="{D74D5B9C-4417-CE19-C52D-CF981D5D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44" y="3490644"/>
            <a:ext cx="2222806" cy="64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0512D-D6BE-62DD-3CBF-B65055CFB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816">
            <a:off x="6146066" y="134832"/>
            <a:ext cx="786313" cy="4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8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42E0-C7D6-5A6D-71A7-B55CD485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37" y="82314"/>
            <a:ext cx="4722628" cy="1325563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Content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7B1AF66-51DC-F198-220C-685C55633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945" y="299364"/>
            <a:ext cx="6775450" cy="2358599"/>
          </a:xfrm>
        </p:spPr>
      </p:pic>
      <p:pic>
        <p:nvPicPr>
          <p:cNvPr id="9" name="Picture 8" descr="A yellow frog on a rock&#10;&#10;Description automatically generated with medium confidence">
            <a:extLst>
              <a:ext uri="{FF2B5EF4-FFF2-40B4-BE49-F238E27FC236}">
                <a16:creationId xmlns:a16="http://schemas.microsoft.com/office/drawing/2014/main" id="{474F4A46-748D-F95D-F989-7310FDC0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690" y="3552775"/>
            <a:ext cx="3576367" cy="2500171"/>
          </a:xfrm>
          <a:prstGeom prst="rect">
            <a:avLst/>
          </a:prstGeom>
        </p:spPr>
      </p:pic>
      <p:pic>
        <p:nvPicPr>
          <p:cNvPr id="11" name="Picture 10" descr="Two birds on a branch&#10;&#10;Description automatically generated with medium confidence">
            <a:extLst>
              <a:ext uri="{FF2B5EF4-FFF2-40B4-BE49-F238E27FC236}">
                <a16:creationId xmlns:a16="http://schemas.microsoft.com/office/drawing/2014/main" id="{D57B8746-56E2-DA3E-E731-1A19D6145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057" y="3552775"/>
            <a:ext cx="3750257" cy="2500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6298A-09EF-49FF-BFC3-C7BC1B3055E4}"/>
              </a:ext>
            </a:extLst>
          </p:cNvPr>
          <p:cNvSpPr txBox="1"/>
          <p:nvPr/>
        </p:nvSpPr>
        <p:spPr>
          <a:xfrm>
            <a:off x="46357" y="1389755"/>
            <a:ext cx="459000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scientists questions &amp; choose compelling quotes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Incorporate background information &amp; transitions with simple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 deeper with vivid pictures &amp; captions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Reiterate many versions with researchers &amp; editor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0AD8F589-75CA-03B7-5BC0-059F91381019}"/>
              </a:ext>
            </a:extLst>
          </p:cNvPr>
          <p:cNvSpPr/>
          <p:nvPr/>
        </p:nvSpPr>
        <p:spPr>
          <a:xfrm>
            <a:off x="98954" y="299364"/>
            <a:ext cx="425302" cy="659218"/>
          </a:xfrm>
          <a:prstGeom prst="half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EE23AD6F-D51E-2677-78A6-C677E27C10C9}"/>
              </a:ext>
            </a:extLst>
          </p:cNvPr>
          <p:cNvSpPr/>
          <p:nvPr/>
        </p:nvSpPr>
        <p:spPr>
          <a:xfrm rot="10800000">
            <a:off x="4083135" y="513487"/>
            <a:ext cx="425302" cy="659218"/>
          </a:xfrm>
          <a:prstGeom prst="half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1EC41-176F-16E9-E445-811845811CFF}"/>
              </a:ext>
            </a:extLst>
          </p:cNvPr>
          <p:cNvSpPr txBox="1"/>
          <p:nvPr/>
        </p:nvSpPr>
        <p:spPr>
          <a:xfrm>
            <a:off x="6755976" y="6016530"/>
            <a:ext cx="2814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Credit: Da Vinci Science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DDCF9-3460-AB49-40D1-EF3DDBA743AD}"/>
              </a:ext>
            </a:extLst>
          </p:cNvPr>
          <p:cNvSpPr txBox="1"/>
          <p:nvPr/>
        </p:nvSpPr>
        <p:spPr>
          <a:xfrm>
            <a:off x="10473310" y="6016530"/>
            <a:ext cx="2814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Credit: Mick Thompson via Flickr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2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F5E6B-777D-772E-CD5F-57E2E4CE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0" y="199516"/>
            <a:ext cx="3458363" cy="1056356"/>
          </a:xfrm>
        </p:spPr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</a:t>
            </a:r>
          </a:p>
        </p:txBody>
      </p:sp>
      <p:pic>
        <p:nvPicPr>
          <p:cNvPr id="5" name="Content Placeholder 4" descr="A picture containing text, indoor, screenshot, kitchen appliance&#10;&#10;Description automatically generated">
            <a:extLst>
              <a:ext uri="{FF2B5EF4-FFF2-40B4-BE49-F238E27FC236}">
                <a16:creationId xmlns:a16="http://schemas.microsoft.com/office/drawing/2014/main" id="{CAA659B8-DBDC-0075-4E11-1C5A32D2C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6805" y="3009873"/>
            <a:ext cx="5972644" cy="3407319"/>
          </a:xfr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FDECD0D-6330-E26D-B400-CB587ADA8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87" y="334983"/>
            <a:ext cx="6443080" cy="2118151"/>
          </a:xfrm>
          <a:prstGeom prst="rect">
            <a:avLst/>
          </a:prstGeom>
        </p:spPr>
      </p:pic>
      <p:pic>
        <p:nvPicPr>
          <p:cNvPr id="20" name="Picture 19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BDD932E6-6EEB-618E-3FB0-74E39E42E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97" y="3440836"/>
            <a:ext cx="2397266" cy="31963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3ADA1C-29B2-B9CA-D709-B583903A624B}"/>
              </a:ext>
            </a:extLst>
          </p:cNvPr>
          <p:cNvSpPr txBox="1"/>
          <p:nvPr/>
        </p:nvSpPr>
        <p:spPr>
          <a:xfrm>
            <a:off x="39894" y="1343095"/>
            <a:ext cx="55845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a wider audience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 with media/video experts &amp; research teams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alf Frame 2">
            <a:extLst>
              <a:ext uri="{FF2B5EF4-FFF2-40B4-BE49-F238E27FC236}">
                <a16:creationId xmlns:a16="http://schemas.microsoft.com/office/drawing/2014/main" id="{7EB6EA3F-4D68-C022-8D1A-70A245AE7319}"/>
              </a:ext>
            </a:extLst>
          </p:cNvPr>
          <p:cNvSpPr/>
          <p:nvPr/>
        </p:nvSpPr>
        <p:spPr>
          <a:xfrm>
            <a:off x="92336" y="232645"/>
            <a:ext cx="425302" cy="659218"/>
          </a:xfrm>
          <a:prstGeom prst="half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Half Frame 3">
            <a:extLst>
              <a:ext uri="{FF2B5EF4-FFF2-40B4-BE49-F238E27FC236}">
                <a16:creationId xmlns:a16="http://schemas.microsoft.com/office/drawing/2014/main" id="{9D1FCDF8-4919-0F8D-9595-13608214552D}"/>
              </a:ext>
            </a:extLst>
          </p:cNvPr>
          <p:cNvSpPr/>
          <p:nvPr/>
        </p:nvSpPr>
        <p:spPr>
          <a:xfrm rot="10800000">
            <a:off x="3231021" y="509430"/>
            <a:ext cx="425302" cy="659218"/>
          </a:xfrm>
          <a:prstGeom prst="halfFram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erson holding the hands up&#10;&#10;Description automatically generated with low confidence">
            <a:extLst>
              <a:ext uri="{FF2B5EF4-FFF2-40B4-BE49-F238E27FC236}">
                <a16:creationId xmlns:a16="http://schemas.microsoft.com/office/drawing/2014/main" id="{A8F56C2C-5882-8670-04CC-7C27904C0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139" y="3840291"/>
            <a:ext cx="2156284" cy="282758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FA4605-2FA9-3BD7-0CB2-DEABEAC9D9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2356" b="50030"/>
          <a:stretch/>
        </p:blipFill>
        <p:spPr>
          <a:xfrm>
            <a:off x="2992139" y="3421451"/>
            <a:ext cx="2156284" cy="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0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21135-4718-C6DA-F47B-F58CC757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06" y="197540"/>
            <a:ext cx="5100638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Results: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Coverage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F8A5BDB-29A4-8CDA-89C0-2A9C503DE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4182" y="274375"/>
            <a:ext cx="6666484" cy="210196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B2FE63-90DC-2EEF-2793-6DD3A4FBD19A}"/>
              </a:ext>
            </a:extLst>
          </p:cNvPr>
          <p:cNvSpPr txBox="1"/>
          <p:nvPr/>
        </p:nvSpPr>
        <p:spPr>
          <a:xfrm>
            <a:off x="98683" y="1325357"/>
            <a:ext cx="47417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Published content 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UANews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social media &amp; other sites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Earned media coverage from outside reporters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Popularized scientists &amp; their research among STEM amateurs &amp; professionals</a:t>
            </a: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10" descr="About | Press Kit - AZPM">
            <a:extLst>
              <a:ext uri="{FF2B5EF4-FFF2-40B4-BE49-F238E27FC236}">
                <a16:creationId xmlns:a16="http://schemas.microsoft.com/office/drawing/2014/main" id="{97191887-658A-0A0A-9007-B5385EFC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120" y="2808894"/>
            <a:ext cx="2197386" cy="15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Debrief">
            <a:extLst>
              <a:ext uri="{FF2B5EF4-FFF2-40B4-BE49-F238E27FC236}">
                <a16:creationId xmlns:a16="http://schemas.microsoft.com/office/drawing/2014/main" id="{C05C440C-E73E-8929-BB5F-682E34F9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489" y="4555022"/>
            <a:ext cx="1471093" cy="5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arthSky | Earth, Space, Sun, Human, Tonight">
            <a:extLst>
              <a:ext uri="{FF2B5EF4-FFF2-40B4-BE49-F238E27FC236}">
                <a16:creationId xmlns:a16="http://schemas.microsoft.com/office/drawing/2014/main" id="{ED538903-3340-4D5A-8B65-766E8D81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489" y="2687085"/>
            <a:ext cx="1452885" cy="14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nteresting Engineering - Wikipedia">
            <a:extLst>
              <a:ext uri="{FF2B5EF4-FFF2-40B4-BE49-F238E27FC236}">
                <a16:creationId xmlns:a16="http://schemas.microsoft.com/office/drawing/2014/main" id="{4847E07A-1157-69F2-89F0-E6FFA9786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16" y="5907000"/>
            <a:ext cx="2245157" cy="75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nverse">
            <a:extLst>
              <a:ext uri="{FF2B5EF4-FFF2-40B4-BE49-F238E27FC236}">
                <a16:creationId xmlns:a16="http://schemas.microsoft.com/office/drawing/2014/main" id="{F3A12331-48C4-5DF8-0DCA-524C9EA2D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06" y="5658345"/>
            <a:ext cx="1970302" cy="10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67D51047-6E79-A55C-FCF1-8A7B6FA3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29" y="6008663"/>
            <a:ext cx="2413021" cy="4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cienceAlert.com: &quot;A Scientist Is Turning Every Element in The Periodic  Table Into Music&quot; - MIT ASE">
            <a:extLst>
              <a:ext uri="{FF2B5EF4-FFF2-40B4-BE49-F238E27FC236}">
                <a16:creationId xmlns:a16="http://schemas.microsoft.com/office/drawing/2014/main" id="{557EDF27-3854-A55F-6092-8B95BF19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73" y="2610025"/>
            <a:ext cx="2785070" cy="42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pace.com logo.">
            <a:extLst>
              <a:ext uri="{FF2B5EF4-FFF2-40B4-BE49-F238E27FC236}">
                <a16:creationId xmlns:a16="http://schemas.microsoft.com/office/drawing/2014/main" id="{0B8AFA2B-187A-CAD9-B3B2-7DDCADC3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01" y="4555022"/>
            <a:ext cx="1838947" cy="10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Tech Explorist - Latest Science and Technology News">
            <a:extLst>
              <a:ext uri="{FF2B5EF4-FFF2-40B4-BE49-F238E27FC236}">
                <a16:creationId xmlns:a16="http://schemas.microsoft.com/office/drawing/2014/main" id="{13B6241A-B912-1C28-A39F-D4804BC7B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15" y="4830401"/>
            <a:ext cx="3242665" cy="7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772C0898-DF05-4701-B94C-677BE2DC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76" y="3590442"/>
            <a:ext cx="2041787" cy="54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alf Frame 3">
            <a:extLst>
              <a:ext uri="{FF2B5EF4-FFF2-40B4-BE49-F238E27FC236}">
                <a16:creationId xmlns:a16="http://schemas.microsoft.com/office/drawing/2014/main" id="{C2B9D2EA-D3A2-CBA6-FF15-1A74C1ED240B}"/>
              </a:ext>
            </a:extLst>
          </p:cNvPr>
          <p:cNvSpPr/>
          <p:nvPr/>
        </p:nvSpPr>
        <p:spPr>
          <a:xfrm>
            <a:off x="98683" y="105501"/>
            <a:ext cx="425302" cy="659218"/>
          </a:xfrm>
          <a:prstGeom prst="halfFrame">
            <a:avLst/>
          </a:prstGeom>
          <a:blipFill>
            <a:blip r:embed="rId14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A113703A-0E9A-7177-759E-0CE1A0EEB4DB}"/>
              </a:ext>
            </a:extLst>
          </p:cNvPr>
          <p:cNvSpPr/>
          <p:nvPr/>
        </p:nvSpPr>
        <p:spPr>
          <a:xfrm rot="10800000">
            <a:off x="4603833" y="955924"/>
            <a:ext cx="425302" cy="659218"/>
          </a:xfrm>
          <a:prstGeom prst="halfFrame">
            <a:avLst/>
          </a:prstGeom>
          <a:blipFill>
            <a:blip r:embed="rId14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9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D43C-1717-0823-51DB-E8FF04EE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7" y="0"/>
            <a:ext cx="5682326" cy="1325563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Acknowledgements</a:t>
            </a: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45F5104F-7948-0935-C9DC-80ADBBDC278D}"/>
              </a:ext>
            </a:extLst>
          </p:cNvPr>
          <p:cNvSpPr/>
          <p:nvPr/>
        </p:nvSpPr>
        <p:spPr>
          <a:xfrm>
            <a:off x="107027" y="222377"/>
            <a:ext cx="425302" cy="659218"/>
          </a:xfrm>
          <a:prstGeom prst="halfFram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78441BC0-969E-AFFD-0D2B-3912E5C6C8E8}"/>
              </a:ext>
            </a:extLst>
          </p:cNvPr>
          <p:cNvSpPr/>
          <p:nvPr/>
        </p:nvSpPr>
        <p:spPr>
          <a:xfrm rot="10800000">
            <a:off x="5603774" y="420221"/>
            <a:ext cx="425302" cy="659218"/>
          </a:xfrm>
          <a:prstGeom prst="halfFram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8209F-3EE2-D4E6-ED85-8BC608B4575B}"/>
              </a:ext>
            </a:extLst>
          </p:cNvPr>
          <p:cNvSpPr txBox="1"/>
          <p:nvPr/>
        </p:nvSpPr>
        <p:spPr>
          <a:xfrm>
            <a:off x="785704" y="1236996"/>
            <a:ext cx="44846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thank my mentor, Daniel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Stolte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for supporting and challenging me throughout this internship. It has also been an honor to meet and work with others in University Communications.</a:t>
            </a:r>
          </a:p>
          <a:p>
            <a:pPr algn="ctr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also acknowledge NASA Space Grant &amp; its local directors for organizing this internship and giving me the opportunity to participate in activities that were truly engaging.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994680F-E2BF-6545-EAE3-CE22BF56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57" y="4039700"/>
            <a:ext cx="2842839" cy="266626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9E28513-6745-1DC4-0310-04A834DB3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23" y="4253304"/>
            <a:ext cx="2448416" cy="25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7167BE0-0487-9466-6EB1-7FEDAEA6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912" y="3602040"/>
            <a:ext cx="2419672" cy="32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AC83-83AC-C1C0-4494-8E386FD3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2" y="2206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9051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275</Words>
  <Application>Microsoft Office PowerPoint</Application>
  <PresentationFormat>Widescreen</PresentationFormat>
  <Paragraphs>55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Bridging the Gap Between         STEM Professionals &amp;        “Everyone Else”</vt:lpstr>
      <vt:lpstr>Context</vt:lpstr>
      <vt:lpstr>Headline &amp; Introduction</vt:lpstr>
      <vt:lpstr>Story Content</vt:lpstr>
      <vt:lpstr>Multimedia</vt:lpstr>
      <vt:lpstr>Results: Media Coverage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Chadwick, Kylianne Marie - (kylianne)</dc:creator>
  <cp:lastModifiedBy>Coe, Michelle A - (macoe)</cp:lastModifiedBy>
  <cp:revision>19</cp:revision>
  <dcterms:created xsi:type="dcterms:W3CDTF">2023-03-21T18:05:25Z</dcterms:created>
  <dcterms:modified xsi:type="dcterms:W3CDTF">2023-04-14T18:05:50Z</dcterms:modified>
</cp:coreProperties>
</file>